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3"/>
  </p:notesMasterIdLst>
  <p:sldIdLst>
    <p:sldId id="256" r:id="rId2"/>
    <p:sldId id="309" r:id="rId3"/>
    <p:sldId id="307" r:id="rId4"/>
    <p:sldId id="274" r:id="rId5"/>
    <p:sldId id="310" r:id="rId6"/>
    <p:sldId id="314" r:id="rId7"/>
    <p:sldId id="346" r:id="rId8"/>
    <p:sldId id="320" r:id="rId9"/>
    <p:sldId id="321" r:id="rId10"/>
    <p:sldId id="325" r:id="rId11"/>
    <p:sldId id="326" r:id="rId12"/>
    <p:sldId id="316" r:id="rId13"/>
    <p:sldId id="318" r:id="rId14"/>
    <p:sldId id="317" r:id="rId15"/>
    <p:sldId id="364" r:id="rId16"/>
    <p:sldId id="332" r:id="rId17"/>
    <p:sldId id="333" r:id="rId18"/>
    <p:sldId id="284" r:id="rId19"/>
    <p:sldId id="319" r:id="rId20"/>
    <p:sldId id="303" r:id="rId21"/>
    <p:sldId id="350" r:id="rId22"/>
    <p:sldId id="351" r:id="rId23"/>
    <p:sldId id="353" r:id="rId24"/>
    <p:sldId id="354" r:id="rId25"/>
    <p:sldId id="355" r:id="rId26"/>
    <p:sldId id="356" r:id="rId27"/>
    <p:sldId id="357" r:id="rId28"/>
    <p:sldId id="358" r:id="rId29"/>
    <p:sldId id="263" r:id="rId30"/>
    <p:sldId id="348" r:id="rId31"/>
    <p:sldId id="363" r:id="rId32"/>
    <p:sldId id="366" r:id="rId33"/>
    <p:sldId id="367" r:id="rId34"/>
    <p:sldId id="362" r:id="rId35"/>
    <p:sldId id="329" r:id="rId36"/>
    <p:sldId id="342" r:id="rId37"/>
    <p:sldId id="330" r:id="rId38"/>
    <p:sldId id="343" r:id="rId39"/>
    <p:sldId id="349" r:id="rId40"/>
    <p:sldId id="338" r:id="rId41"/>
    <p:sldId id="339" r:id="rId42"/>
    <p:sldId id="340" r:id="rId43"/>
    <p:sldId id="341" r:id="rId44"/>
    <p:sldId id="283" r:id="rId45"/>
    <p:sldId id="290" r:id="rId46"/>
    <p:sldId id="335" r:id="rId47"/>
    <p:sldId id="292" r:id="rId48"/>
    <p:sldId id="344" r:id="rId49"/>
    <p:sldId id="275" r:id="rId50"/>
    <p:sldId id="347" r:id="rId51"/>
    <p:sldId id="294" r:id="rId52"/>
    <p:sldId id="304" r:id="rId53"/>
    <p:sldId id="268" r:id="rId54"/>
    <p:sldId id="291" r:id="rId55"/>
    <p:sldId id="359" r:id="rId56"/>
    <p:sldId id="360" r:id="rId57"/>
    <p:sldId id="361" r:id="rId58"/>
    <p:sldId id="323" r:id="rId59"/>
    <p:sldId id="312" r:id="rId60"/>
    <p:sldId id="365" r:id="rId61"/>
    <p:sldId id="313"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14"/>
    <p:restoredTop sz="95876"/>
  </p:normalViewPr>
  <p:slideViewPr>
    <p:cSldViewPr snapToGrid="0">
      <p:cViewPr varScale="1">
        <p:scale>
          <a:sx n="113" d="100"/>
          <a:sy n="113" d="100"/>
        </p:scale>
        <p:origin x="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15</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21</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22</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23</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24</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25</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27</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34</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40</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52</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54</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55</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57</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58</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204627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Hermann Hesse quote seeking is different to finding</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397522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291542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1/16/24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16.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50944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49C27-B778-C2EE-289C-00733DFE0D2A}"/>
              </a:ext>
            </a:extLst>
          </p:cNvPr>
          <p:cNvSpPr txBox="1"/>
          <p:nvPr/>
        </p:nvSpPr>
        <p:spPr>
          <a:xfrm>
            <a:off x="2790097" y="2428846"/>
            <a:ext cx="7965642" cy="1200329"/>
          </a:xfrm>
          <a:prstGeom prst="rect">
            <a:avLst/>
          </a:prstGeom>
          <a:noFill/>
        </p:spPr>
        <p:txBody>
          <a:bodyPr wrap="none" rtlCol="0">
            <a:spAutoFit/>
          </a:bodyPr>
          <a:lstStyle/>
          <a:p>
            <a:endParaRPr lang="en-US" dirty="0"/>
          </a:p>
          <a:p>
            <a:r>
              <a:rPr lang="en-US" dirty="0"/>
              <a:t>1. Visualization as a hypothesis generation tool</a:t>
            </a:r>
          </a:p>
          <a:p>
            <a:endParaRPr lang="en-US" dirty="0"/>
          </a:p>
          <a:p>
            <a:r>
              <a:rPr lang="en-GB" dirty="0"/>
              <a:t>2. Communicate clearly with stakeholders and validate these findings</a:t>
            </a:r>
            <a:endParaRPr lang="en-US" dirty="0"/>
          </a:p>
        </p:txBody>
      </p:sp>
      <p:sp>
        <p:nvSpPr>
          <p:cNvPr id="4" name="Title 1">
            <a:extLst>
              <a:ext uri="{FF2B5EF4-FFF2-40B4-BE49-F238E27FC236}">
                <a16:creationId xmlns:a16="http://schemas.microsoft.com/office/drawing/2014/main" id="{6094932E-EBE4-5E2B-D42E-5CA7CCB98A3B}"/>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Tree>
    <p:extLst>
      <p:ext uri="{BB962C8B-B14F-4D97-AF65-F5344CB8AC3E}">
        <p14:creationId xmlns:p14="http://schemas.microsoft.com/office/powerpoint/2010/main" val="11462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38229</TotalTime>
  <Words>2888</Words>
  <Application>Microsoft Macintosh PowerPoint</Application>
  <PresentationFormat>Widescreen</PresentationFormat>
  <Paragraphs>315</Paragraphs>
  <Slides>61</Slides>
  <Notes>52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PowerPoint Presentation</vt:lpstr>
      <vt:lpstr>1. problems with communicating high dimensional data  2. High dimensions are difficult to visualize  </vt:lpstr>
      <vt:lpstr>Case study</vt:lpstr>
      <vt:lpstr>Visualizations can be misleading</vt:lpstr>
      <vt:lpstr>Visualizations can be misleading</vt:lpstr>
      <vt:lpstr>Visualizations can be misleading</vt:lpstr>
      <vt:lpstr>Case study</vt:lpstr>
      <vt:lpstr>Case study</vt:lpstr>
      <vt:lpstr>PowerPoint Presentation</vt:lpstr>
      <vt:lpstr>cartograms</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material</vt:lpstr>
      <vt:lpstr>activities</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385</cp:revision>
  <cp:lastPrinted>2024-01-16T15:03:10Z</cp:lastPrinted>
  <dcterms:created xsi:type="dcterms:W3CDTF">2023-09-18T08:47:09Z</dcterms:created>
  <dcterms:modified xsi:type="dcterms:W3CDTF">2024-01-16T15:06:34Z</dcterms:modified>
</cp:coreProperties>
</file>